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62" r:id="rId4"/>
    <p:sldId id="266" r:id="rId5"/>
    <p:sldId id="272" r:id="rId6"/>
    <p:sldId id="256" r:id="rId7"/>
    <p:sldId id="257" r:id="rId8"/>
    <p:sldId id="267" r:id="rId9"/>
    <p:sldId id="261" r:id="rId10"/>
    <p:sldId id="260" r:id="rId11"/>
    <p:sldId id="268" r:id="rId12"/>
    <p:sldId id="258" r:id="rId13"/>
    <p:sldId id="270" r:id="rId14"/>
    <p:sldId id="263" r:id="rId15"/>
    <p:sldId id="264" r:id="rId16"/>
    <p:sldId id="265" r:id="rId17"/>
    <p:sldId id="269" r:id="rId18"/>
    <p:sldId id="273" r:id="rId19"/>
    <p:sldId id="274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4578" autoAdjust="0"/>
    <p:restoredTop sz="86371" autoAdjust="0"/>
  </p:normalViewPr>
  <p:slideViewPr>
    <p:cSldViewPr>
      <p:cViewPr varScale="1">
        <p:scale>
          <a:sx n="109" d="100"/>
          <a:sy n="109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11.xml"/><Relationship Id="rId1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678B8-4C2F-451F-802E-E327433FF8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1C56C-3452-48CF-9757-3C44E0A819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44367-9287-4885-8B8C-52EF673C88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3609D-9B28-40FA-A2F8-68EF947EBF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D1E56-72BF-4CFE-AAC9-EF65BF116C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29202-DAF6-45D3-875C-34AECBC040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7E40A-EEBD-42AD-A589-7254899C57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4B868-C695-443A-BFC0-73EB7C3A9A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08AC-229D-4295-BCAF-4014439B83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992C6-59DE-4CC9-8A5F-7CEB717ADC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3D9BD-BEBC-4D5F-862E-263788CE91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F9FC8-584C-4598-8040-1E9B1B8C25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522E-32FF-4C9F-9E84-9C130018E4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5D9E7-DEBE-4867-AF6D-1FD609BA14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A5319F-8791-4ACE-B77E-967D88D059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714375" y="1643063"/>
            <a:ext cx="7772400" cy="1470025"/>
          </a:xfrm>
        </p:spPr>
        <p:txBody>
          <a:bodyPr/>
          <a:lstStyle/>
          <a:p>
            <a:pPr eaLnBrk="1" hangingPunct="1"/>
            <a:r>
              <a:rPr lang="pt-BR" sz="4800" b="1" u="sng" dirty="0" smtClean="0">
                <a:solidFill>
                  <a:schemeClr val="accent2"/>
                </a:solidFill>
              </a:rPr>
              <a:t>LDO/LOA</a:t>
            </a:r>
            <a:r>
              <a:rPr lang="pt-BR" sz="4800" b="1" u="sng" dirty="0" smtClean="0">
                <a:solidFill>
                  <a:schemeClr val="accent2"/>
                </a:solidFill>
              </a:rPr>
              <a:t/>
            </a:r>
            <a:br>
              <a:rPr lang="pt-BR" sz="4800" b="1" u="sng" dirty="0" smtClean="0">
                <a:solidFill>
                  <a:schemeClr val="accent2"/>
                </a:solidFill>
              </a:rPr>
            </a:br>
            <a:endParaRPr lang="pt-BR" sz="4800" b="1" u="sng" dirty="0" smtClean="0">
              <a:solidFill>
                <a:schemeClr val="accent2"/>
              </a:solidFill>
            </a:endParaRP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1357313" y="3429000"/>
            <a:ext cx="6400800" cy="1752600"/>
          </a:xfrm>
        </p:spPr>
        <p:txBody>
          <a:bodyPr/>
          <a:lstStyle/>
          <a:p>
            <a:pPr eaLnBrk="1" hangingPunct="1"/>
            <a:r>
              <a:rPr lang="pt-BR" sz="4000" b="1" u="sng" dirty="0" smtClean="0">
                <a:solidFill>
                  <a:schemeClr val="accent2"/>
                </a:solidFill>
              </a:rPr>
              <a:t>EXERCÍCIO </a:t>
            </a:r>
            <a:r>
              <a:rPr lang="pt-BR" sz="4000" b="1" u="sng" dirty="0" smtClean="0">
                <a:solidFill>
                  <a:schemeClr val="accent2"/>
                </a:solidFill>
              </a:rPr>
              <a:t>2018</a:t>
            </a:r>
            <a:endParaRPr lang="pt-BR" sz="4000" b="1" u="sng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547813" y="-26988"/>
            <a:ext cx="7772400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>
                <a:solidFill>
                  <a:schemeClr val="tx2"/>
                </a:solidFill>
              </a:rPr>
              <a:t>Estado de Santa Catarina</a:t>
            </a:r>
            <a:br>
              <a:rPr lang="pt-BR" sz="3200">
                <a:solidFill>
                  <a:schemeClr val="tx2"/>
                </a:solidFill>
              </a:rPr>
            </a:br>
            <a:r>
              <a:rPr lang="pt-BR" sz="3200">
                <a:solidFill>
                  <a:schemeClr val="tx2"/>
                </a:solidFill>
              </a:rPr>
              <a:t>Prefeitura do Município de Santa Cecília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23850" y="6357938"/>
            <a:ext cx="84248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400"/>
              <a:t>AUDIÊNCIA PÚBLICA</a:t>
            </a:r>
          </a:p>
          <a:p>
            <a:pPr marL="342900" indent="-342900" algn="ctr">
              <a:spcBef>
                <a:spcPct val="20000"/>
              </a:spcBef>
            </a:pPr>
            <a:r>
              <a:rPr lang="pt-BR" sz="1400"/>
              <a:t>Artigo 48 parágrafo único da lei complementar 101/2000 (LRF)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179388" y="1341438"/>
            <a:ext cx="8785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1403350" y="1484313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>
            <a:off x="5364163" y="1484313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272" name="Line 11"/>
          <p:cNvSpPr>
            <a:spLocks noChangeShapeType="1"/>
          </p:cNvSpPr>
          <p:nvPr/>
        </p:nvSpPr>
        <p:spPr bwMode="auto">
          <a:xfrm>
            <a:off x="1403350" y="6021388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>
            <a:off x="5364163" y="6021388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158750" y="1557338"/>
            <a:ext cx="8734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SECRETARIA DE EDUCAÇÃO, CULTURA E DESPORTO</a:t>
            </a:r>
          </a:p>
          <a:p>
            <a:r>
              <a:rPr lang="pt-BR" b="1"/>
              <a:t>OBJETIVO: </a:t>
            </a:r>
            <a:r>
              <a:rPr lang="pt-BR"/>
              <a:t>Melhoria do espaço físico das Escolas, melhoria na qualidade do Ensino, freqüência escolar e outras atividades.</a:t>
            </a:r>
          </a:p>
        </p:txBody>
      </p:sp>
      <p:graphicFrame>
        <p:nvGraphicFramePr>
          <p:cNvPr id="6242" name="Group 98"/>
          <p:cNvGraphicFramePr>
            <a:graphicFrameLocks noGrp="1"/>
          </p:cNvGraphicFramePr>
          <p:nvPr>
            <p:ph/>
          </p:nvPr>
        </p:nvGraphicFramePr>
        <p:xfrm>
          <a:off x="214313" y="2500313"/>
          <a:ext cx="8929718" cy="3929090"/>
        </p:xfrm>
        <a:graphic>
          <a:graphicData uri="http://schemas.openxmlformats.org/drawingml/2006/table">
            <a:tbl>
              <a:tblPr/>
              <a:tblGrid>
                <a:gridCol w="4143373"/>
                <a:gridCol w="1291495"/>
                <a:gridCol w="1065990"/>
                <a:gridCol w="1095320"/>
                <a:gridCol w="1333540"/>
              </a:tblGrid>
              <a:tr h="3203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8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DO TRANSP ESCOLAR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AQUISIÇÃO DE VEÍCULOS P/ TRANSP ESCOLAR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DO ENSINO INFANTIL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REFORMA DE UNIDADES ESCOLARES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AQUISIÇÃO DE VEÍCULO DE PEQUENO PORTE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AMPLIAÇÃO DA REDE FISICA DO ENSINO INFANTIL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EDIFICAÇÃO E REFORMA DE GINASIO ESPORTE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DO SUPLETIVO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DA ATIVIDADES CULTURAIS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APOIO AO ENSINO UNIVERSITÁRIO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APOIO AO ENSINO MÉDIO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AMORTIZAÇÃO DA DIVIDA E ENCARGOS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MERENDA ESCOLAR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DO ENSINO FUNDAMENTAL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MANUTENÇAO DO SALARIO DE 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Alunos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Veículo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Alunos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Escola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Veículo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Área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Área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Alunos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Ações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Alunos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Alunos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Contrato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Alunos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Alunos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Alunos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m2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m2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500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500              1.968                               162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1.440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1.440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1.440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R$ 8.181.020,00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1684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sz="1600" b="1" smtClean="0"/>
              <a:t>SEC FAMÍLIA, ASSIST. E DO DESENV. SOCIAL</a:t>
            </a:r>
          </a:p>
          <a:p>
            <a:pPr eaLnBrk="1" hangingPunct="1">
              <a:buFontTx/>
              <a:buNone/>
            </a:pPr>
            <a:r>
              <a:rPr lang="pt-BR" sz="1600" b="1" smtClean="0"/>
              <a:t>OBJETIVO: Serão desenvolvidas ações voltadas para o bem estar social, através de medidas que objetivam o amparo e a proteção de pessoas ou grupos, com finalidade de reduzir e evitar desequilíbrio social.</a:t>
            </a:r>
          </a:p>
          <a:p>
            <a:pPr eaLnBrk="1" hangingPunct="1">
              <a:buFontTx/>
              <a:buNone/>
            </a:pPr>
            <a:endParaRPr lang="pt-BR" sz="1600" b="1" smtClean="0"/>
          </a:p>
          <a:p>
            <a:pPr eaLnBrk="1" hangingPunct="1">
              <a:buFontTx/>
              <a:buNone/>
            </a:pPr>
            <a:endParaRPr lang="pt-BR" sz="1600" b="1" smtClean="0"/>
          </a:p>
        </p:txBody>
      </p:sp>
      <p:graphicFrame>
        <p:nvGraphicFramePr>
          <p:cNvPr id="23606" name="Group 54"/>
          <p:cNvGraphicFramePr>
            <a:graphicFrameLocks noGrp="1"/>
          </p:cNvGraphicFramePr>
          <p:nvPr>
            <p:ph sz="half" idx="2"/>
          </p:nvPr>
        </p:nvGraphicFramePr>
        <p:xfrm>
          <a:off x="571500" y="2857500"/>
          <a:ext cx="7993063" cy="2548128"/>
        </p:xfrm>
        <a:graphic>
          <a:graphicData uri="http://schemas.openxmlformats.org/drawingml/2006/table">
            <a:tbl>
              <a:tblPr/>
              <a:tblGrid>
                <a:gridCol w="3276600"/>
                <a:gridCol w="1343025"/>
                <a:gridCol w="1066800"/>
                <a:gridCol w="1028747"/>
                <a:gridCol w="1277891"/>
              </a:tblGrid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DA CASA 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DE BANHEIROS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DE CASAS POPULARES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DA SECRETARIA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SUBVENÇÕES SOCIAS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CURSOS PROFISSIONALIZANTES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AMPLIAÇÃO E REFORMA DO  CENTRO DOS  IDOSOS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OBRA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s-ES_tradnl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banheiros</a:t>
                      </a: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Casa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s-ES_tradnl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Pessoas</a:t>
                      </a: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Entidades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Curso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OBRA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M2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16.000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R$ 502.000,00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11" name="Picture 36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333375"/>
            <a:ext cx="1227137" cy="1143000"/>
          </a:xfrm>
          <a:noFill/>
        </p:spPr>
      </p:pic>
      <p:sp>
        <p:nvSpPr>
          <p:cNvPr id="12312" name="Rectangle 37"/>
          <p:cNvSpPr>
            <a:spLocks noChangeArrowheads="1"/>
          </p:cNvSpPr>
          <p:nvPr/>
        </p:nvSpPr>
        <p:spPr bwMode="auto">
          <a:xfrm>
            <a:off x="1835150" y="188913"/>
            <a:ext cx="7485063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2800">
                <a:solidFill>
                  <a:schemeClr val="tx2"/>
                </a:solidFill>
              </a:rPr>
              <a:t>Estado de Santa Catarina</a:t>
            </a:r>
            <a:br>
              <a:rPr lang="pt-BR" sz="2800">
                <a:solidFill>
                  <a:schemeClr val="tx2"/>
                </a:solidFill>
              </a:rPr>
            </a:br>
            <a:r>
              <a:rPr lang="pt-BR" sz="2800">
                <a:solidFill>
                  <a:schemeClr val="tx2"/>
                </a:solidFill>
              </a:rPr>
              <a:t>Prefeitura do Município de Santa Cecília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547813" y="-26988"/>
            <a:ext cx="7772400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>
                <a:solidFill>
                  <a:schemeClr val="tx2"/>
                </a:solidFill>
              </a:rPr>
              <a:t>Estado de Santa Catarina</a:t>
            </a:r>
            <a:br>
              <a:rPr lang="pt-BR" sz="3200">
                <a:solidFill>
                  <a:schemeClr val="tx2"/>
                </a:solidFill>
              </a:rPr>
            </a:br>
            <a:r>
              <a:rPr lang="pt-BR" sz="3200">
                <a:solidFill>
                  <a:schemeClr val="tx2"/>
                </a:solidFill>
              </a:rPr>
              <a:t>Prefeitura do Município de Santa Cecília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23850" y="6210300"/>
            <a:ext cx="8424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400"/>
              <a:t>AUDIÊNCIA PÚBLICA</a:t>
            </a:r>
          </a:p>
          <a:p>
            <a:pPr marL="342900" indent="-342900" algn="ctr">
              <a:spcBef>
                <a:spcPct val="20000"/>
              </a:spcBef>
            </a:pPr>
            <a:r>
              <a:rPr lang="pt-BR" sz="1400"/>
              <a:t>Artigo 48 parágrafo único da lei complementar 101/2000 (LRF)</a:t>
            </a: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179388" y="1341438"/>
            <a:ext cx="8785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684213" y="6165850"/>
            <a:ext cx="8280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1403350" y="1484313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5364163" y="1484313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1403350" y="6021388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5364163" y="6021388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285750" y="1571625"/>
            <a:ext cx="85899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SECRETARIA DA INDUSTRIA, COMERCIO E AGRICULTURA</a:t>
            </a:r>
          </a:p>
          <a:p>
            <a:r>
              <a:rPr lang="pt-BR" b="1"/>
              <a:t>OBJETIVO:</a:t>
            </a:r>
            <a:r>
              <a:rPr lang="pt-BR"/>
              <a:t> Oferecer melhores condições físicas junto ao Parque Municipal, para o desenvolvimento das feiras e exposições de animais e aquisição de maquinas e implementos agrícolas.</a:t>
            </a:r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376238" y="3448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graphicFrame>
        <p:nvGraphicFramePr>
          <p:cNvPr id="4154" name="Group 58"/>
          <p:cNvGraphicFramePr>
            <a:graphicFrameLocks noGrp="1"/>
          </p:cNvGraphicFramePr>
          <p:nvPr>
            <p:ph/>
          </p:nvPr>
        </p:nvGraphicFramePr>
        <p:xfrm>
          <a:off x="357188" y="3143250"/>
          <a:ext cx="8188328" cy="1645920"/>
        </p:xfrm>
        <a:graphic>
          <a:graphicData uri="http://schemas.openxmlformats.org/drawingml/2006/table">
            <a:tbl>
              <a:tblPr/>
              <a:tblGrid>
                <a:gridCol w="3802850"/>
                <a:gridCol w="1015864"/>
                <a:gridCol w="979346"/>
                <a:gridCol w="1032463"/>
                <a:gridCol w="135780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Ampliação e Reforma do Parque Municipal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Apoio para Implantação  ampliação de industrias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de abatedouro municipal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Aquisição de Máquinas e Implementos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da Secretaria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Equip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Pessoas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R$ 770.000,00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pt-BR" sz="2400" smtClean="0"/>
              <a:t>Estado de Santa Catarina</a:t>
            </a:r>
            <a:br>
              <a:rPr lang="pt-BR" sz="2400" smtClean="0"/>
            </a:br>
            <a:r>
              <a:rPr lang="pt-BR" sz="2400" smtClean="0"/>
              <a:t>Prefeitura do Município de Santa Cecília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8913"/>
            <a:ext cx="1295400" cy="1208087"/>
          </a:xfrm>
          <a:noFill/>
        </p:spPr>
      </p:pic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95288" y="1557338"/>
            <a:ext cx="62293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SECRETARIA DO TURISMO, LAZER E MEIO AMBIENTE</a:t>
            </a:r>
          </a:p>
          <a:p>
            <a:endParaRPr lang="pt-BR" b="1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323850" y="2565400"/>
            <a:ext cx="8424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OBJETIVO:  </a:t>
            </a:r>
            <a:r>
              <a:rPr lang="pt-BR" sz="1200"/>
              <a:t>PROMOVER AÇÕES DE INCENTIVO, PROMOÇÃO E DIVULGAÇÃO DO POTENCIAL TURÍSTICO.</a:t>
            </a:r>
          </a:p>
        </p:txBody>
      </p:sp>
      <p:graphicFrame>
        <p:nvGraphicFramePr>
          <p:cNvPr id="27682" name="Group 34"/>
          <p:cNvGraphicFramePr>
            <a:graphicFrameLocks noGrp="1"/>
          </p:cNvGraphicFramePr>
          <p:nvPr>
            <p:ph idx="1"/>
          </p:nvPr>
        </p:nvGraphicFramePr>
        <p:xfrm>
          <a:off x="468313" y="3357563"/>
          <a:ext cx="8229600" cy="1293495"/>
        </p:xfrm>
        <a:graphic>
          <a:graphicData uri="http://schemas.openxmlformats.org/drawingml/2006/table">
            <a:tbl>
              <a:tblPr/>
              <a:tblGrid>
                <a:gridCol w="3638550"/>
                <a:gridCol w="1344612"/>
                <a:gridCol w="900113"/>
                <a:gridCol w="1108075"/>
                <a:gridCol w="1238250"/>
              </a:tblGrid>
              <a:tr h="131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E PROMOÇÃO AO TURISMO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CRIAÇÃO DO MUSEU HISTÓRICO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Ações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habitante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16000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R$ 47.000,00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547813" y="-26988"/>
            <a:ext cx="7772400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>
                <a:solidFill>
                  <a:schemeClr val="tx2"/>
                </a:solidFill>
              </a:rPr>
              <a:t>Estado de Santa Catarina</a:t>
            </a:r>
            <a:br>
              <a:rPr lang="pt-BR" sz="3200">
                <a:solidFill>
                  <a:schemeClr val="tx2"/>
                </a:solidFill>
              </a:rPr>
            </a:br>
            <a:r>
              <a:rPr lang="pt-BR" sz="3200">
                <a:solidFill>
                  <a:schemeClr val="tx2"/>
                </a:solidFill>
              </a:rPr>
              <a:t>Prefeitura do Município de Santa Cecília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23850" y="6210300"/>
            <a:ext cx="8424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400"/>
              <a:t>AUDIÊNCIA PÚBLICA</a:t>
            </a:r>
          </a:p>
          <a:p>
            <a:pPr marL="342900" indent="-342900" algn="ctr">
              <a:spcBef>
                <a:spcPct val="20000"/>
              </a:spcBef>
            </a:pPr>
            <a:r>
              <a:rPr lang="pt-BR" sz="1400"/>
              <a:t>Artigo 48 parágrafo único da lei complementar 101/2000 (LRF)</a:t>
            </a: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179388" y="1341438"/>
            <a:ext cx="8785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>
            <a:off x="684213" y="6165850"/>
            <a:ext cx="8280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1403350" y="1484313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5364163" y="1484313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1403350" y="6021388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5364163" y="6021388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158750" y="1647825"/>
            <a:ext cx="866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 </a:t>
            </a:r>
            <a:r>
              <a:rPr lang="pt-BR" b="1"/>
              <a:t>FUNDO MUNICIPAL DE ASSISTÊNCIA SOCIAL</a:t>
            </a:r>
          </a:p>
          <a:p>
            <a:endParaRPr lang="pt-BR" b="1"/>
          </a:p>
          <a:p>
            <a:r>
              <a:rPr lang="pt-BR" b="1"/>
              <a:t>OBJETIVO: </a:t>
            </a:r>
            <a:r>
              <a:rPr lang="pt-BR"/>
              <a:t>Serão desenvolvidas ações voltadas para o bem estar social</a:t>
            </a:r>
            <a:r>
              <a:rPr lang="pt-BR" b="1"/>
              <a:t>.</a:t>
            </a:r>
            <a:endParaRPr lang="pt-BR"/>
          </a:p>
        </p:txBody>
      </p:sp>
      <p:graphicFrame>
        <p:nvGraphicFramePr>
          <p:cNvPr id="13359" name="Group 47"/>
          <p:cNvGraphicFramePr>
            <a:graphicFrameLocks noGrp="1"/>
          </p:cNvGraphicFramePr>
          <p:nvPr>
            <p:ph/>
          </p:nvPr>
        </p:nvGraphicFramePr>
        <p:xfrm>
          <a:off x="457200" y="3286125"/>
          <a:ext cx="8229600" cy="2156271"/>
        </p:xfrm>
        <a:graphic>
          <a:graphicData uri="http://schemas.openxmlformats.org/drawingml/2006/table">
            <a:tbl>
              <a:tblPr/>
              <a:tblGrid>
                <a:gridCol w="3584575"/>
                <a:gridCol w="1323975"/>
                <a:gridCol w="935038"/>
                <a:gridCol w="1089025"/>
                <a:gridCol w="1296987"/>
              </a:tblGrid>
              <a:tr h="345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 R$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DO FUNDO ASSISTÊNCIA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CESTAS BÁSICAS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SUBVENÇÃO SOCIAL APAE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AUXILIO REFORMA MORADIA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AMPLIAÇÃO E REFORMA DO CENTRO IDOSOS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AMPLIAÇÃO DA CASA 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Pessoas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Família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Entidade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Família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ÁREA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AREA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M2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M2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2.500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150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R$ 454.000,00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547813" y="-26988"/>
            <a:ext cx="7772400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>
                <a:solidFill>
                  <a:schemeClr val="tx2"/>
                </a:solidFill>
              </a:rPr>
              <a:t>Estado de Santa Catarina</a:t>
            </a:r>
            <a:br>
              <a:rPr lang="pt-BR" sz="3200">
                <a:solidFill>
                  <a:schemeClr val="tx2"/>
                </a:solidFill>
              </a:rPr>
            </a:br>
            <a:r>
              <a:rPr lang="pt-BR" sz="3200">
                <a:solidFill>
                  <a:schemeClr val="tx2"/>
                </a:solidFill>
              </a:rPr>
              <a:t>Prefeitura do Município de Santa Cecília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323850" y="6210300"/>
            <a:ext cx="8424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400"/>
              <a:t>AUDIÊNCIA PÚBLICA</a:t>
            </a:r>
          </a:p>
          <a:p>
            <a:pPr marL="342900" indent="-342900" algn="ctr">
              <a:spcBef>
                <a:spcPct val="20000"/>
              </a:spcBef>
            </a:pPr>
            <a:r>
              <a:rPr lang="pt-BR" sz="1400"/>
              <a:t>Artigo 48 parágrafo único da lei complementar 101/2000 (LRF)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179388" y="1341438"/>
            <a:ext cx="8785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684213" y="6165850"/>
            <a:ext cx="8280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1" name="Line 9"/>
          <p:cNvSpPr>
            <a:spLocks noChangeShapeType="1"/>
          </p:cNvSpPr>
          <p:nvPr/>
        </p:nvSpPr>
        <p:spPr bwMode="auto">
          <a:xfrm>
            <a:off x="1403350" y="1484313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>
            <a:off x="5364163" y="1484313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1403350" y="6021388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>
            <a:off x="5364163" y="6021388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376238" y="1865313"/>
            <a:ext cx="8299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 </a:t>
            </a:r>
            <a:r>
              <a:rPr lang="pt-BR" b="1"/>
              <a:t>FUNDO MUNICIPAL DA INFANCIA E ADOLESCENCIA</a:t>
            </a:r>
          </a:p>
          <a:p>
            <a:endParaRPr lang="pt-BR" b="1"/>
          </a:p>
          <a:p>
            <a:endParaRPr lang="pt-BR"/>
          </a:p>
        </p:txBody>
      </p:sp>
      <p:graphicFrame>
        <p:nvGraphicFramePr>
          <p:cNvPr id="14412" name="Group 76"/>
          <p:cNvGraphicFramePr>
            <a:graphicFrameLocks noGrp="1"/>
          </p:cNvGraphicFramePr>
          <p:nvPr>
            <p:ph/>
          </p:nvPr>
        </p:nvGraphicFramePr>
        <p:xfrm>
          <a:off x="214313" y="2643188"/>
          <a:ext cx="8697912" cy="1000132"/>
        </p:xfrm>
        <a:graphic>
          <a:graphicData uri="http://schemas.openxmlformats.org/drawingml/2006/table">
            <a:tbl>
              <a:tblPr/>
              <a:tblGrid>
                <a:gridCol w="4356100"/>
                <a:gridCol w="1098550"/>
                <a:gridCol w="919162"/>
                <a:gridCol w="1155700"/>
                <a:gridCol w="1168400"/>
              </a:tblGrid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DO FUNDO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Crianças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R$ 87.000,0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547813" y="-26988"/>
            <a:ext cx="7772400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>
                <a:solidFill>
                  <a:schemeClr val="tx2"/>
                </a:solidFill>
              </a:rPr>
              <a:t>Estado de Santa Catarina</a:t>
            </a:r>
            <a:br>
              <a:rPr lang="pt-BR" sz="3200">
                <a:solidFill>
                  <a:schemeClr val="tx2"/>
                </a:solidFill>
              </a:rPr>
            </a:br>
            <a:r>
              <a:rPr lang="pt-BR" sz="3200">
                <a:solidFill>
                  <a:schemeClr val="tx2"/>
                </a:solidFill>
              </a:rPr>
              <a:t>Prefeitura do Município de Santa Cecília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23850" y="6210300"/>
            <a:ext cx="8424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400"/>
              <a:t>AUDIÊNCIA PÚBLICA</a:t>
            </a:r>
          </a:p>
          <a:p>
            <a:pPr marL="342900" indent="-342900" algn="ctr">
              <a:spcBef>
                <a:spcPct val="20000"/>
              </a:spcBef>
            </a:pPr>
            <a:r>
              <a:rPr lang="pt-BR" sz="1400"/>
              <a:t>Artigo 48 parágrafo único da lei complementar 101/2000 (LRF)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179388" y="1341438"/>
            <a:ext cx="8785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684213" y="6165850"/>
            <a:ext cx="8280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1403350" y="1484313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5364163" y="1484313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>
            <a:off x="1403350" y="6021388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>
            <a:off x="5364163" y="6021388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323850" y="1557338"/>
            <a:ext cx="858996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SECRETARIA  DA SAÚDE</a:t>
            </a:r>
          </a:p>
          <a:p>
            <a:endParaRPr lang="pt-BR" b="1"/>
          </a:p>
          <a:p>
            <a:r>
              <a:rPr lang="pt-BR" b="1"/>
              <a:t>OBJETIVO: </a:t>
            </a:r>
            <a:r>
              <a:rPr lang="pt-BR"/>
              <a:t>Fornecer à comunidade uma infra.-estrutura para a melhor prestação de serviços médicos ambulatoriais, laboratoriais, odontológicos e outros, visando a recuperação e a reabilitação da saúde no município.</a:t>
            </a:r>
          </a:p>
        </p:txBody>
      </p:sp>
      <p:graphicFrame>
        <p:nvGraphicFramePr>
          <p:cNvPr id="16429" name="Group 45"/>
          <p:cNvGraphicFramePr>
            <a:graphicFrameLocks noGrp="1"/>
          </p:cNvGraphicFramePr>
          <p:nvPr>
            <p:ph/>
          </p:nvPr>
        </p:nvGraphicFramePr>
        <p:xfrm>
          <a:off x="285750" y="3286125"/>
          <a:ext cx="8572560" cy="2084832"/>
        </p:xfrm>
        <a:graphic>
          <a:graphicData uri="http://schemas.openxmlformats.org/drawingml/2006/table">
            <a:tbl>
              <a:tblPr/>
              <a:tblGrid>
                <a:gridCol w="3643308"/>
                <a:gridCol w="1357322"/>
                <a:gridCol w="928724"/>
                <a:gridCol w="1143008"/>
                <a:gridCol w="1500198"/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AQUISIÇÃO DE VEÍCULOS / EQUIPAMENTOS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REFORMA AMPLIAÇÃO CENTRO ATENDIMENTO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REFORMA AMPLIAÇÃO CENTRO INTEGRADO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DA SECRETARIA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DE POSTOS DE SAUDE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CONVENIO COM HOSPITAIS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s-ES_tradnl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Veículo</a:t>
                      </a: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s-ES_tradnl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Equip</a:t>
                      </a: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área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área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s-ES_tradnl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pessoas</a:t>
                      </a: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s-ES_tradnl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postos</a:t>
                      </a: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convenio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m2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m2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16.000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R$ 4.631.760,00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333375"/>
            <a:ext cx="1227137" cy="1143000"/>
          </a:xfrm>
          <a:noFill/>
        </p:spPr>
      </p:pic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pPr eaLnBrk="1" hangingPunct="1"/>
            <a:r>
              <a:rPr lang="pt-BR" sz="1400" b="1" smtClean="0"/>
              <a:t>FUNDAÇÃO MUNICIPAL DE ESPORTES</a:t>
            </a:r>
          </a:p>
          <a:p>
            <a:pPr algn="just" eaLnBrk="1" hangingPunct="1">
              <a:buFontTx/>
              <a:buNone/>
            </a:pPr>
            <a:r>
              <a:rPr lang="pt-BR" sz="1400" b="1" smtClean="0"/>
              <a:t>	</a:t>
            </a:r>
          </a:p>
          <a:p>
            <a:pPr algn="just" eaLnBrk="1" hangingPunct="1">
              <a:buFontTx/>
              <a:buNone/>
            </a:pPr>
            <a:r>
              <a:rPr lang="pt-BR" sz="1400" b="1" smtClean="0"/>
              <a:t>	</a:t>
            </a:r>
            <a:r>
              <a:rPr lang="pt-BR" sz="1200" b="1" smtClean="0"/>
              <a:t>OBJETIVO: </a:t>
            </a:r>
            <a:r>
              <a:rPr lang="pt-BR" sz="1200" smtClean="0"/>
              <a:t>INTEGRAÇÃO DA COMUNIDADE ATRAVÉS DO ESPORTE, INDEPENDENTEMENTE DA MODALIDADE PRATICADA, REALIZAÇÃO DE COMPETIÇÕES A NÍVEL MUNICIPAL, REGIONAL E ESTADUAL.</a:t>
            </a:r>
          </a:p>
          <a:p>
            <a:pPr eaLnBrk="1" hangingPunct="1">
              <a:buFontTx/>
              <a:buNone/>
            </a:pPr>
            <a:endParaRPr lang="pt-BR" sz="1200" b="1" smtClean="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763713" y="476250"/>
            <a:ext cx="63357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tx2"/>
                </a:solidFill>
              </a:rPr>
              <a:t>Estado de Santa Catarina</a:t>
            </a:r>
            <a:br>
              <a:rPr lang="pt-BR" sz="2400">
                <a:solidFill>
                  <a:schemeClr val="tx2"/>
                </a:solidFill>
              </a:rPr>
            </a:br>
            <a:r>
              <a:rPr lang="pt-BR" sz="2400">
                <a:solidFill>
                  <a:schemeClr val="tx2"/>
                </a:solidFill>
              </a:rPr>
              <a:t>Prefeitura do Município de Santa Cecília</a:t>
            </a:r>
          </a:p>
        </p:txBody>
      </p:sp>
      <p:graphicFrame>
        <p:nvGraphicFramePr>
          <p:cNvPr id="25633" name="Group 33"/>
          <p:cNvGraphicFramePr>
            <a:graphicFrameLocks noGrp="1"/>
          </p:cNvGraphicFramePr>
          <p:nvPr>
            <p:ph sz="half" idx="2"/>
          </p:nvPr>
        </p:nvGraphicFramePr>
        <p:xfrm>
          <a:off x="539750" y="3068638"/>
          <a:ext cx="8002588" cy="2538348"/>
        </p:xfrm>
        <a:graphic>
          <a:graphicData uri="http://schemas.openxmlformats.org/drawingml/2006/table">
            <a:tbl>
              <a:tblPr/>
              <a:tblGrid>
                <a:gridCol w="3281363"/>
                <a:gridCol w="1327150"/>
                <a:gridCol w="1085850"/>
                <a:gridCol w="1123969"/>
                <a:gridCol w="1184256"/>
              </a:tblGrid>
              <a:tr h="288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DA FUNDAÇÃO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E REPAROS 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EQUIPAMENTOS DE ESPORTE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 DE QUADRAS ESPORTIVAS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DO KARTODROMO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atletas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s-ES_tradnl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Equip</a:t>
                      </a: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Obra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Obra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R$ 170.000,00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428625" y="714375"/>
            <a:ext cx="5327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1200">
                <a:cs typeface="Times New Roman" pitchFamily="18" charset="0"/>
              </a:rPr>
              <a:t> </a:t>
            </a:r>
            <a:r>
              <a:rPr lang="pt-BR" sz="1200" b="1">
                <a:cs typeface="Times New Roman" pitchFamily="18" charset="0"/>
              </a:rPr>
              <a:t>99 – RESERVA DE CONTINGÊNCIA</a:t>
            </a:r>
            <a:endParaRPr lang="pt-BR" sz="1200" b="1"/>
          </a:p>
          <a:p>
            <a:pPr eaLnBrk="0" hangingPunct="0"/>
            <a:r>
              <a:rPr lang="pt-BR" sz="1200" b="1">
                <a:cs typeface="Times New Roman" pitchFamily="18" charset="0"/>
              </a:rPr>
              <a:t>SUBFUNÇÃO: 999 – RESERVA DE CONTINGÊNCIA</a:t>
            </a:r>
            <a:endParaRPr lang="pt-BR" sz="1200" b="1"/>
          </a:p>
          <a:p>
            <a:pPr eaLnBrk="0" hangingPunct="0"/>
            <a:r>
              <a:rPr lang="pt-BR" sz="1200" b="1">
                <a:cs typeface="Times New Roman" pitchFamily="18" charset="0"/>
              </a:rPr>
              <a:t>PROGRAMA – 9999 -  RESERVA DE CONTINGÊNCIA</a:t>
            </a:r>
            <a:endParaRPr lang="pt-BR" sz="1200" b="1"/>
          </a:p>
          <a:p>
            <a:pPr eaLnBrk="0" hangingPunct="0"/>
            <a:endParaRPr lang="pt-BR"/>
          </a:p>
        </p:txBody>
      </p:sp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142875" y="2357438"/>
          <a:ext cx="8780462" cy="548958"/>
        </p:xfrm>
        <a:graphic>
          <a:graphicData uri="http://schemas.openxmlformats.org/drawingml/2006/table">
            <a:tbl>
              <a:tblPr/>
              <a:tblGrid>
                <a:gridCol w="4100512"/>
                <a:gridCol w="1155700"/>
                <a:gridCol w="1081088"/>
                <a:gridCol w="935037"/>
                <a:gridCol w="1508125"/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ACÃO/PROJETO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PRODUTO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Unid. Medida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 Fisica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 Financeira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RESERVA DE CONTINGÊNCIA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Orçamento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 125.000,00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smtClean="0"/>
              <a:t>MUITO OBRIGADO</a:t>
            </a:r>
          </a:p>
        </p:txBody>
      </p:sp>
      <p:sp>
        <p:nvSpPr>
          <p:cNvPr id="2048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smtClean="0"/>
              <a:t>PELA PRESENÇA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28625" y="1087438"/>
            <a:ext cx="8501063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pt-B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LDO:</a:t>
            </a:r>
          </a:p>
          <a:p>
            <a:pPr algn="just" eaLnBrk="0" hangingPunct="0"/>
            <a:endParaRPr lang="pt-BR" sz="1400" b="1" dirty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pt-BR" b="1" dirty="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pt-BR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OBJETIVO É ESTABELECER JUNTAMENTO COM A SOCIEDADE OU REPRESENTANTES DA SOCIEDADE , AS METAS </a:t>
            </a:r>
            <a:r>
              <a:rPr lang="pt-BR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O ORÇAMENTO FINANCEIRO DA ADMINISTRAÇÃO PARA O EXERCÍCIO DE 2018.</a:t>
            </a:r>
            <a:endParaRPr lang="pt-BR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547813" y="-26988"/>
            <a:ext cx="7772400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>
                <a:solidFill>
                  <a:schemeClr val="tx2"/>
                </a:solidFill>
              </a:rPr>
              <a:t>Estado de Santa Catarina</a:t>
            </a:r>
            <a:br>
              <a:rPr lang="pt-BR" sz="3200">
                <a:solidFill>
                  <a:schemeClr val="tx2"/>
                </a:solidFill>
              </a:rPr>
            </a:br>
            <a:r>
              <a:rPr lang="pt-BR" sz="3200">
                <a:solidFill>
                  <a:schemeClr val="tx2"/>
                </a:solidFill>
              </a:rPr>
              <a:t>Prefeitura do Município de Santa Cecília</a:t>
            </a: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468313" y="3284538"/>
            <a:ext cx="835183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2800" dirty="0"/>
              <a:t>OBJETIVO: Cumprir o Artigo 48 parágrafo único da lei complementar 101/2000 (LRF), que prevê a participação da sociedade no processo da elaboração das Leis de Diretrizes orçamentárias (LDO</a:t>
            </a:r>
            <a:r>
              <a:rPr lang="pt-BR" sz="2800" dirty="0" smtClean="0"/>
              <a:t>) e Lei Orçamentária Anual.</a:t>
            </a:r>
            <a:endParaRPr lang="pt-BR" sz="2800" dirty="0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179388" y="1341438"/>
            <a:ext cx="8785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684213" y="6165850"/>
            <a:ext cx="8280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>
            <a:off x="1403350" y="1484313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5364163" y="1484313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1403350" y="6021388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>
            <a:off x="5364163" y="6021388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1476375" y="2114550"/>
            <a:ext cx="64468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pt-BR" sz="4800" b="1">
                <a:solidFill>
                  <a:srgbClr val="FF3300"/>
                </a:solidFill>
              </a:rPr>
              <a:t>AUDIÊNCIA PÚBLICA</a:t>
            </a:r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547813" y="-26988"/>
            <a:ext cx="7772400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>
                <a:solidFill>
                  <a:schemeClr val="tx2"/>
                </a:solidFill>
              </a:rPr>
              <a:t>Estado de Santa Catarina</a:t>
            </a:r>
            <a:br>
              <a:rPr lang="pt-BR" sz="3200">
                <a:solidFill>
                  <a:schemeClr val="tx2"/>
                </a:solidFill>
              </a:rPr>
            </a:br>
            <a:r>
              <a:rPr lang="pt-BR" sz="3200">
                <a:solidFill>
                  <a:schemeClr val="tx2"/>
                </a:solidFill>
              </a:rPr>
              <a:t>Prefeitura do Município de Santa Cecília</a:t>
            </a: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79388" y="1341438"/>
            <a:ext cx="8785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684213" y="6237288"/>
            <a:ext cx="8280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1403350" y="1484313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5364163" y="1484313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>
            <a:off x="1403350" y="6092825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5364163" y="6092825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cxnSp>
        <p:nvCxnSpPr>
          <p:cNvPr id="5130" name="_s1035"/>
          <p:cNvCxnSpPr>
            <a:cxnSpLocks noChangeShapeType="1"/>
          </p:cNvCxnSpPr>
          <p:nvPr/>
        </p:nvCxnSpPr>
        <p:spPr bwMode="auto">
          <a:xfrm rot="-5400000">
            <a:off x="4143375" y="3087688"/>
            <a:ext cx="836613" cy="58737"/>
          </a:xfrm>
          <a:prstGeom prst="bentConnector3">
            <a:avLst>
              <a:gd name="adj1" fmla="val 1431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cxnSp>
      <p:cxnSp>
        <p:nvCxnSpPr>
          <p:cNvPr id="5131" name="_s1036"/>
          <p:cNvCxnSpPr>
            <a:cxnSpLocks noChangeShapeType="1"/>
          </p:cNvCxnSpPr>
          <p:nvPr/>
        </p:nvCxnSpPr>
        <p:spPr bwMode="auto">
          <a:xfrm rot="5400000" flipH="1">
            <a:off x="2550319" y="4228306"/>
            <a:ext cx="2593975" cy="912813"/>
          </a:xfrm>
          <a:prstGeom prst="bentConnector5">
            <a:avLst>
              <a:gd name="adj1" fmla="val 4398"/>
              <a:gd name="adj2" fmla="val -32199"/>
              <a:gd name="adj3" fmla="val 108796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5132" name="_s1037"/>
          <p:cNvSpPr>
            <a:spLocks noChangeArrowheads="1"/>
          </p:cNvSpPr>
          <p:nvPr/>
        </p:nvSpPr>
        <p:spPr bwMode="auto">
          <a:xfrm>
            <a:off x="3276600" y="1557338"/>
            <a:ext cx="2855913" cy="114141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pt-BR"/>
              <a:t>PPA</a:t>
            </a:r>
          </a:p>
          <a:p>
            <a:pPr algn="ctr"/>
            <a:r>
              <a:rPr lang="pt-BR" sz="1400"/>
              <a:t>PLANO PLURIANUAL</a:t>
            </a:r>
          </a:p>
          <a:p>
            <a:pPr algn="ctr"/>
            <a:r>
              <a:rPr lang="pt-BR" sz="1400"/>
              <a:t>2010/2013</a:t>
            </a:r>
          </a:p>
          <a:p>
            <a:pPr algn="ctr"/>
            <a:r>
              <a:rPr lang="pt-BR" sz="1200" b="1"/>
              <a:t>Lei 1369 25.10.2005</a:t>
            </a:r>
            <a:endParaRPr lang="pt-BR"/>
          </a:p>
        </p:txBody>
      </p:sp>
      <p:sp>
        <p:nvSpPr>
          <p:cNvPr id="5133" name="_s1038"/>
          <p:cNvSpPr>
            <a:spLocks noChangeArrowheads="1"/>
          </p:cNvSpPr>
          <p:nvPr/>
        </p:nvSpPr>
        <p:spPr bwMode="auto">
          <a:xfrm>
            <a:off x="3276600" y="4759325"/>
            <a:ext cx="2855913" cy="125730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pt-BR"/>
              <a:t>LOA</a:t>
            </a:r>
          </a:p>
          <a:p>
            <a:pPr algn="ctr"/>
            <a:r>
              <a:rPr lang="pt-BR" sz="1400"/>
              <a:t>LEI ORÇAMENTÁRIA ANUAL</a:t>
            </a:r>
          </a:p>
          <a:p>
            <a:pPr algn="ctr"/>
            <a:r>
              <a:rPr lang="pt-BR" sz="1400"/>
              <a:t>PARA 2011</a:t>
            </a:r>
          </a:p>
          <a:p>
            <a:pPr algn="ctr"/>
            <a:endParaRPr lang="pt-BR"/>
          </a:p>
        </p:txBody>
      </p:sp>
      <p:sp>
        <p:nvSpPr>
          <p:cNvPr id="5134" name="_s1039"/>
          <p:cNvSpPr>
            <a:spLocks noChangeArrowheads="1"/>
          </p:cNvSpPr>
          <p:nvPr/>
        </p:nvSpPr>
        <p:spPr bwMode="auto">
          <a:xfrm>
            <a:off x="3276600" y="3043238"/>
            <a:ext cx="2855913" cy="125730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pt-BR"/>
              <a:t>LDO</a:t>
            </a:r>
          </a:p>
          <a:p>
            <a:pPr algn="ctr"/>
            <a:r>
              <a:rPr lang="pt-BR" sz="1400"/>
              <a:t>LEI DE DIRETRIZES ORÇAMENTÁRIAS</a:t>
            </a:r>
          </a:p>
          <a:p>
            <a:pPr algn="ctr"/>
            <a:r>
              <a:rPr lang="pt-BR" sz="1400"/>
              <a:t>ANO 2011</a:t>
            </a:r>
          </a:p>
          <a:p>
            <a:pPr algn="ctr"/>
            <a:endParaRPr lang="pt-BR"/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323850" y="6210300"/>
            <a:ext cx="8424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400"/>
              <a:t>AUDIÊNCIA PÚBLICA</a:t>
            </a:r>
          </a:p>
          <a:p>
            <a:pPr marL="342900" indent="-342900" algn="ctr">
              <a:spcBef>
                <a:spcPct val="20000"/>
              </a:spcBef>
            </a:pPr>
            <a:r>
              <a:rPr lang="pt-BR" sz="1400"/>
              <a:t>Artigo 48 parágrafo único da lei complementar 101/2000 (LRF)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000125" y="1928813"/>
          <a:ext cx="6786585" cy="3636754"/>
        </p:xfrm>
        <a:graphic>
          <a:graphicData uri="http://schemas.openxmlformats.org/drawingml/2006/table">
            <a:tbl>
              <a:tblPr/>
              <a:tblGrid>
                <a:gridCol w="5286412"/>
                <a:gridCol w="1500173"/>
              </a:tblGrid>
              <a:tr h="27916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DESCRIÇÃO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RECEITA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RECEITA TRIBUTÁRIA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R$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2.407.000,00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RECEITA DE CONTRIBUIÇÕES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R$   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663.000,00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RECEITA PATRIMONIAL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R$   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197.000,00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RECEITA DE SERVIÇOS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R$     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31.000,00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TRANSFERENCIAS  DA UNIÃO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R$  10.076.000,00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TRANSFERENCIA DO ESTADO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R$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8.562.000,00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TRANSFERENCIA DE CONVÊNIO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R$    1.026.500,00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8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TRANSFERENCIAS MULTIGOVERNAMENTAIS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R$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4.280,000,00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OUTRAS RECEITAS CORRENTES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R$   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685.700,00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RECEITAS DE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R$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2.691.700,00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2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DEDUÇÃO DA RECEITA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R$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3.225.800,00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16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TOTAL  PREVISTO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R$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27.394.100,00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857375" y="785813"/>
          <a:ext cx="5643602" cy="253365"/>
        </p:xfrm>
        <a:graphic>
          <a:graphicData uri="http://schemas.openxmlformats.org/drawingml/2006/table">
            <a:tbl>
              <a:tblPr/>
              <a:tblGrid>
                <a:gridCol w="5643602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PREVISÃO DA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RECEITA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PARA O EXERCÍCIO 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-26988"/>
            <a:ext cx="7772400" cy="1470026"/>
          </a:xfrm>
        </p:spPr>
        <p:txBody>
          <a:bodyPr/>
          <a:lstStyle/>
          <a:p>
            <a:pPr algn="l" eaLnBrk="1" hangingPunct="1"/>
            <a:r>
              <a:rPr lang="pt-BR" sz="3200" smtClean="0"/>
              <a:t>Estado de Santa Catarina</a:t>
            </a:r>
            <a:br>
              <a:rPr lang="pt-BR" sz="3200" smtClean="0"/>
            </a:br>
            <a:r>
              <a:rPr lang="pt-BR" sz="3200" smtClean="0"/>
              <a:t>Prefeitura do Município de Santa Cecília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6210300"/>
            <a:ext cx="8424863" cy="647700"/>
          </a:xfrm>
        </p:spPr>
        <p:txBody>
          <a:bodyPr/>
          <a:lstStyle/>
          <a:p>
            <a:pPr eaLnBrk="1" hangingPunct="1"/>
            <a:r>
              <a:rPr lang="pt-BR" sz="1400" smtClean="0"/>
              <a:t>AUDIÊNCIA PÚBLICA</a:t>
            </a:r>
          </a:p>
          <a:p>
            <a:pPr eaLnBrk="1" hangingPunct="1"/>
            <a:r>
              <a:rPr lang="pt-BR" sz="1400" smtClean="0"/>
              <a:t>Artigo 48 parágrafo único da lei complementar 101/2000 (LRF)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179388" y="1341438"/>
            <a:ext cx="8785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84213" y="6165850"/>
            <a:ext cx="8280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1403350" y="1484313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5364163" y="1484313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7" name="Line 12"/>
          <p:cNvSpPr>
            <a:spLocks noChangeShapeType="1"/>
          </p:cNvSpPr>
          <p:nvPr/>
        </p:nvSpPr>
        <p:spPr bwMode="auto">
          <a:xfrm>
            <a:off x="1403350" y="6021388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>
            <a:off x="5364163" y="6021388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285750" y="1500188"/>
            <a:ext cx="8534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b="1"/>
          </a:p>
          <a:p>
            <a:r>
              <a:rPr lang="pt-BR" b="1"/>
              <a:t>CÂMARA DE VERADORES</a:t>
            </a:r>
          </a:p>
          <a:p>
            <a:endParaRPr lang="pt-BR" b="1"/>
          </a:p>
          <a:p>
            <a:pPr algn="just"/>
            <a:r>
              <a:rPr lang="pt-BR" b="1"/>
              <a:t>OBJETIVO: </a:t>
            </a:r>
            <a:r>
              <a:rPr lang="pt-BR"/>
              <a:t>Dotar a Câmara Municipal de condições físicas para um bom andamento as atividades inerentes ao Processo Legislativo Municipal. </a:t>
            </a:r>
          </a:p>
          <a:p>
            <a:pPr algn="just"/>
            <a:r>
              <a:rPr lang="pt-BR"/>
              <a:t>E, desenvolver todas as Ações para a Manutenção das Atividades Legislativas.</a:t>
            </a:r>
            <a:endParaRPr lang="pt-BR" b="1"/>
          </a:p>
          <a:p>
            <a:endParaRPr lang="pt-BR"/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376238" y="3232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graphicFrame>
        <p:nvGraphicFramePr>
          <p:cNvPr id="2126" name="Group 78"/>
          <p:cNvGraphicFramePr>
            <a:graphicFrameLocks noGrp="1"/>
          </p:cNvGraphicFramePr>
          <p:nvPr/>
        </p:nvGraphicFramePr>
        <p:xfrm>
          <a:off x="250825" y="3860800"/>
          <a:ext cx="8615363" cy="1073595"/>
        </p:xfrm>
        <a:graphic>
          <a:graphicData uri="http://schemas.openxmlformats.org/drawingml/2006/table">
            <a:tbl>
              <a:tblPr/>
              <a:tblGrid>
                <a:gridCol w="3481388"/>
                <a:gridCol w="989012"/>
                <a:gridCol w="919163"/>
                <a:gridCol w="1785937"/>
                <a:gridCol w="143986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REFORMA E AMPLIAÇÃO PRÉDIO CAMARA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MANUTENÇAO DA CAMARA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SESSÃO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50 M2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R$ 717.420,00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547813" y="-26988"/>
            <a:ext cx="7772400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>
                <a:solidFill>
                  <a:schemeClr val="tx2"/>
                </a:solidFill>
              </a:rPr>
              <a:t>Estado de Santa Catarina</a:t>
            </a:r>
            <a:br>
              <a:rPr lang="pt-BR" sz="3200">
                <a:solidFill>
                  <a:schemeClr val="tx2"/>
                </a:solidFill>
              </a:rPr>
            </a:br>
            <a:r>
              <a:rPr lang="pt-BR" sz="3200">
                <a:solidFill>
                  <a:schemeClr val="tx2"/>
                </a:solidFill>
              </a:rPr>
              <a:t>Prefeitura do Município de Santa Cecília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23850" y="6210300"/>
            <a:ext cx="8424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t-BR" sz="1400"/>
              <a:t>AUDIÊNCIA PÚBLICA</a:t>
            </a:r>
          </a:p>
          <a:p>
            <a:pPr marL="342900" indent="-342900" algn="ctr">
              <a:spcBef>
                <a:spcPct val="20000"/>
              </a:spcBef>
            </a:pPr>
            <a:r>
              <a:rPr lang="pt-BR" sz="1400"/>
              <a:t>Artigo 48 parágrafo único da lei complementar 101/2000 (LRF)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179388" y="1341438"/>
            <a:ext cx="8785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>
            <a:off x="684213" y="6165850"/>
            <a:ext cx="8280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1403350" y="1484313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5364163" y="1484313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>
            <a:off x="1403350" y="6021388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>
            <a:off x="5364163" y="6021388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87313" y="2008188"/>
            <a:ext cx="88058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GABINETE DO PREFEITO E VICE</a:t>
            </a:r>
          </a:p>
          <a:p>
            <a:endParaRPr lang="pt-BR" b="1"/>
          </a:p>
          <a:p>
            <a:pPr algn="just"/>
            <a:r>
              <a:rPr lang="pt-BR" b="1"/>
              <a:t>OBJETIVO: </a:t>
            </a:r>
            <a:r>
              <a:rPr lang="pt-BR"/>
              <a:t>Desenvolvimento de Ações relacionadas ao Controle de Gestão Financeira de todas as Funções da Administração em geral, visando a normalidade de desempenho no processo de Arrecadação e na Execução de Despesa.</a:t>
            </a:r>
          </a:p>
        </p:txBody>
      </p:sp>
      <p:graphicFrame>
        <p:nvGraphicFramePr>
          <p:cNvPr id="3120" name="Group 48"/>
          <p:cNvGraphicFramePr>
            <a:graphicFrameLocks noGrp="1"/>
          </p:cNvGraphicFramePr>
          <p:nvPr>
            <p:ph/>
          </p:nvPr>
        </p:nvGraphicFramePr>
        <p:xfrm>
          <a:off x="539750" y="4005263"/>
          <a:ext cx="8135938" cy="1073595"/>
        </p:xfrm>
        <a:graphic>
          <a:graphicData uri="http://schemas.openxmlformats.org/drawingml/2006/table">
            <a:tbl>
              <a:tblPr/>
              <a:tblGrid>
                <a:gridCol w="2589213"/>
                <a:gridCol w="1255712"/>
                <a:gridCol w="1166813"/>
                <a:gridCol w="1858962"/>
                <a:gridCol w="126523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AQUISIÇÃO DE VEÍCULO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DO GABINETE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Veículo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Habitante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R$ 309.000,00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285875"/>
            <a:ext cx="8218488" cy="1900238"/>
          </a:xfrm>
        </p:spPr>
        <p:txBody>
          <a:bodyPr/>
          <a:lstStyle/>
          <a:p>
            <a:pPr eaLnBrk="1" hangingPunct="1"/>
            <a:r>
              <a:rPr lang="pt-BR" sz="1800" b="1" smtClean="0"/>
              <a:t>ADMINISTRAÇÃO E FINANÇAS</a:t>
            </a:r>
          </a:p>
          <a:p>
            <a:pPr algn="just" eaLnBrk="1" hangingPunct="1">
              <a:buFontTx/>
              <a:buNone/>
            </a:pPr>
            <a:r>
              <a:rPr lang="pt-BR" sz="1800" b="1" smtClean="0"/>
              <a:t>OBJETIVO: </a:t>
            </a:r>
            <a:r>
              <a:rPr lang="pt-BR" sz="1800" smtClean="0"/>
              <a:t>Desenvolvimento de Ações relacionadas ao Controle de Gestão    Financeira de todas as Funções da Administração em geral, visando a normalidade de desempenho no processo de Arrecadação e na Execução de Despesa.</a:t>
            </a:r>
          </a:p>
          <a:p>
            <a:pPr eaLnBrk="1" hangingPunct="1">
              <a:buFontTx/>
              <a:buNone/>
            </a:pPr>
            <a:endParaRPr lang="pt-BR" sz="1800" smtClean="0"/>
          </a:p>
          <a:p>
            <a:pPr eaLnBrk="1" hangingPunct="1">
              <a:buFontTx/>
              <a:buNone/>
            </a:pPr>
            <a:endParaRPr lang="pt-BR" sz="1800" smtClean="0"/>
          </a:p>
          <a:p>
            <a:pPr eaLnBrk="1" hangingPunct="1">
              <a:buFontTx/>
              <a:buNone/>
            </a:pPr>
            <a:endParaRPr lang="pt-BR" sz="1800" smtClean="0"/>
          </a:p>
          <a:p>
            <a:pPr eaLnBrk="1" hangingPunct="1">
              <a:buFontTx/>
              <a:buNone/>
            </a:pPr>
            <a:endParaRPr lang="pt-BR" sz="1400" smtClean="0"/>
          </a:p>
          <a:p>
            <a:pPr eaLnBrk="1" hangingPunct="1">
              <a:buFontTx/>
              <a:buNone/>
            </a:pPr>
            <a:endParaRPr lang="pt-BR" sz="1400" smtClean="0"/>
          </a:p>
        </p:txBody>
      </p:sp>
      <p:graphicFrame>
        <p:nvGraphicFramePr>
          <p:cNvPr id="21543" name="Group 39"/>
          <p:cNvGraphicFramePr>
            <a:graphicFrameLocks noGrp="1"/>
          </p:cNvGraphicFramePr>
          <p:nvPr>
            <p:ph sz="half" idx="2"/>
          </p:nvPr>
        </p:nvGraphicFramePr>
        <p:xfrm>
          <a:off x="928688" y="2952750"/>
          <a:ext cx="7850186" cy="4344185"/>
        </p:xfrm>
        <a:graphic>
          <a:graphicData uri="http://schemas.openxmlformats.org/drawingml/2006/table">
            <a:tbl>
              <a:tblPr/>
              <a:tblGrid>
                <a:gridCol w="2803196"/>
                <a:gridCol w="1191435"/>
                <a:gridCol w="1262521"/>
                <a:gridCol w="1243706"/>
                <a:gridCol w="1349328"/>
              </a:tblGrid>
              <a:tr h="33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0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Reforma e Ampliação da Prefeitura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Aquisição de Veículo para a Secretaria de Administração e Finanças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da Secretaria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Pagamento de Inativos e Pensionistas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Convênio Rádio Patrulha e Policia Civil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Convênio Corpo de Bombeiros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Contribuição PASEP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Contribuição Entidades Municipalistas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Amortização da Divida e Encargos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Precatórios e Sentenças Judiciais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OBRA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Veículo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Habitante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Servidor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Convenio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Convenio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Servidor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Entidade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Precatório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641,80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R$ 4.112.000,00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39" name="Picture 37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88913"/>
            <a:ext cx="1227137" cy="1143000"/>
          </a:xfrm>
          <a:noFill/>
        </p:spPr>
      </p:pic>
      <p:sp>
        <p:nvSpPr>
          <p:cNvPr id="9240" name="Rectangle 38"/>
          <p:cNvSpPr>
            <a:spLocks noChangeArrowheads="1"/>
          </p:cNvSpPr>
          <p:nvPr/>
        </p:nvSpPr>
        <p:spPr bwMode="auto">
          <a:xfrm>
            <a:off x="2051050" y="333375"/>
            <a:ext cx="6408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>
                <a:solidFill>
                  <a:schemeClr val="tx2"/>
                </a:solidFill>
              </a:rPr>
              <a:t>Estado de Santa Catarina</a:t>
            </a:r>
            <a:br>
              <a:rPr lang="pt-BR" sz="2400" b="1">
                <a:solidFill>
                  <a:schemeClr val="tx2"/>
                </a:solidFill>
              </a:rPr>
            </a:br>
            <a:r>
              <a:rPr lang="pt-BR" sz="2400" b="1">
                <a:solidFill>
                  <a:schemeClr val="tx2"/>
                </a:solidFill>
              </a:rPr>
              <a:t>Prefeitura do Município de Santa Cecília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547813" y="-26988"/>
            <a:ext cx="7772400" cy="147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sz="3200">
                <a:solidFill>
                  <a:schemeClr val="tx2"/>
                </a:solidFill>
              </a:rPr>
              <a:t>Estado de Santa Catarina</a:t>
            </a:r>
            <a:br>
              <a:rPr lang="pt-BR" sz="3200">
                <a:solidFill>
                  <a:schemeClr val="tx2"/>
                </a:solidFill>
              </a:rPr>
            </a:br>
            <a:r>
              <a:rPr lang="pt-BR" sz="3200">
                <a:solidFill>
                  <a:schemeClr val="tx2"/>
                </a:solidFill>
              </a:rPr>
              <a:t>Prefeitura do Município de Santa Cecília</a:t>
            </a:r>
          </a:p>
        </p:txBody>
      </p:sp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028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179388" y="1341438"/>
            <a:ext cx="87852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5" name="Line 9"/>
          <p:cNvSpPr>
            <a:spLocks noChangeShapeType="1"/>
          </p:cNvSpPr>
          <p:nvPr/>
        </p:nvSpPr>
        <p:spPr bwMode="auto">
          <a:xfrm>
            <a:off x="1403350" y="1484313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5364163" y="1484313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1403350" y="6021388"/>
            <a:ext cx="27368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5364163" y="6021388"/>
            <a:ext cx="273685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158750" y="1484313"/>
            <a:ext cx="8805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/>
              <a:t>SECRETARIA DE OBRAS  E SERVIÇOS URBANOS</a:t>
            </a:r>
          </a:p>
          <a:p>
            <a:r>
              <a:rPr lang="pt-BR" b="1"/>
              <a:t>OBJETIVO: </a:t>
            </a:r>
            <a:r>
              <a:rPr lang="pt-BR"/>
              <a:t>Oferecer condições para o bom desenvolvimento das atividades deste programa.</a:t>
            </a:r>
          </a:p>
        </p:txBody>
      </p:sp>
      <p:graphicFrame>
        <p:nvGraphicFramePr>
          <p:cNvPr id="7228" name="Group 60"/>
          <p:cNvGraphicFramePr>
            <a:graphicFrameLocks noGrp="1"/>
          </p:cNvGraphicFramePr>
          <p:nvPr>
            <p:ph/>
          </p:nvPr>
        </p:nvGraphicFramePr>
        <p:xfrm>
          <a:off x="357188" y="2571750"/>
          <a:ext cx="8355012" cy="3858256"/>
        </p:xfrm>
        <a:graphic>
          <a:graphicData uri="http://schemas.openxmlformats.org/drawingml/2006/table">
            <a:tbl>
              <a:tblPr/>
              <a:tblGrid>
                <a:gridCol w="3786184"/>
                <a:gridCol w="1196978"/>
                <a:gridCol w="946163"/>
                <a:gridCol w="1109650"/>
                <a:gridCol w="1316037"/>
              </a:tblGrid>
              <a:tr h="292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AÇÃO/PROJETO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PRODUTO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</a:t>
                      </a: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METAS</a:t>
                      </a: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PAVIMENTAÇÃO DE RUAS E PASSEIOS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CONSERVAÇÃO DE ESTRADAS VICINAIS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OBRAS DE ESGOTO E DRENAGENS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DE PASSARELAS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DE PONTES E PONTILHÕES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DE PRAÇAS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DO SERVIÇO DE TRANSITO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LIMPEZA PUBLICA E COLETADE LIXO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AQUISIÇÃO DE EQUIP RODOVIÁRIOS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ILUMINAÇÃO PUBLICA (COSIP)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DE POSSOS ARTESIANOS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CONSTRUÇÃO DE ABRIGOS DE PASSAGEIROS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AQUISIÇÃO DE VEÍCULO PEQUENO PORTE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MANUTENÇÃO DA SECRETARIA OBRAS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MANUTENÇAO DO TRANSPORTE RODOVIÁRIO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área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Estrada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Extensão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Passarela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Ponte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Praça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Extensão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Sólidos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pt-B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Equip</a:t>
                      </a:r>
                      <a:endParaRPr kumimoji="0" lang="pt-B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Ponto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Poço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Abrigo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Veículo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Extensão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Extensão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Tonelada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15.000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1.750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22.000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2.000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1.833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22.000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R$ 7.287.900,00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1468</Words>
  <Application>Microsoft Office PowerPoint</Application>
  <PresentationFormat>Apresentação na tela (4:3)</PresentationFormat>
  <Paragraphs>605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Tahoma</vt:lpstr>
      <vt:lpstr>Design padrão</vt:lpstr>
      <vt:lpstr>LDO/LOA </vt:lpstr>
      <vt:lpstr>Slide 2</vt:lpstr>
      <vt:lpstr>Slide 3</vt:lpstr>
      <vt:lpstr>Slide 4</vt:lpstr>
      <vt:lpstr>Slide 5</vt:lpstr>
      <vt:lpstr>Estado de Santa Catarina Prefeitura do Município de Santa Cecília</vt:lpstr>
      <vt:lpstr>Slide 7</vt:lpstr>
      <vt:lpstr>Slide 8</vt:lpstr>
      <vt:lpstr>Slide 9</vt:lpstr>
      <vt:lpstr>Slide 10</vt:lpstr>
      <vt:lpstr>Slide 11</vt:lpstr>
      <vt:lpstr>Slide 12</vt:lpstr>
      <vt:lpstr>Estado de Santa Catarina Prefeitura do Município de Santa Cecília</vt:lpstr>
      <vt:lpstr>Slide 14</vt:lpstr>
      <vt:lpstr>Slide 15</vt:lpstr>
      <vt:lpstr>Slide 16</vt:lpstr>
      <vt:lpstr>Slide 17</vt:lpstr>
      <vt:lpstr>Slide 18</vt:lpstr>
      <vt:lpstr>MUITO OBRIGADO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Santa Catarina Prefeitura do Município de Santa Cecília</dc:title>
  <dc:creator>.</dc:creator>
  <cp:lastModifiedBy>PM - i7</cp:lastModifiedBy>
  <cp:revision>126</cp:revision>
  <dcterms:created xsi:type="dcterms:W3CDTF">2006-07-24T17:55:47Z</dcterms:created>
  <dcterms:modified xsi:type="dcterms:W3CDTF">2017-07-21T17:46:58Z</dcterms:modified>
</cp:coreProperties>
</file>